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71" r:id="rId14"/>
    <p:sldId id="268" r:id="rId15"/>
    <p:sldId id="272" r:id="rId16"/>
    <p:sldId id="269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6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C7B6D-50B5-4135-9E00-FD76DD445136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66730-27B7-40F0-9E69-9A55287B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Allows you to see what real world applications for your discipline are</a:t>
            </a:r>
          </a:p>
          <a:p>
            <a:pPr lvl="1"/>
            <a:r>
              <a:rPr lang="en-US" dirty="0" smtClean="0"/>
              <a:t>Give you a chance to have hands on experiences helpful too to determine what you like and don’t like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Useful for future plans (job seeking, post-graduate work)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6730-27B7-40F0-9E69-9A55287B9E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time to find projects/faculty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6730-27B7-40F0-9E69-9A55287B9E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22B1D6-744C-4A09-B4AC-CFBEDE7528D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A70405-ED8E-4587-8C67-650A44E343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cademics.umw.edu/careerservices/eagleconnectio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as.umw.edu/ees/faculty/" TargetMode="External"/><Relationship Id="rId7" Type="http://schemas.openxmlformats.org/officeDocument/2006/relationships/hyperlink" Target="https://www.researchgate.net/profile/Alan_Griffith" TargetMode="External"/><Relationship Id="rId2" Type="http://schemas.openxmlformats.org/officeDocument/2006/relationships/hyperlink" Target="http://cas.umw.edu/biology/facul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qs.org/abstracts/author/journal-of-physical-chemistry-b-1998/leanna-c-giancarlo/" TargetMode="External"/><Relationship Id="rId5" Type="http://schemas.openxmlformats.org/officeDocument/2006/relationships/hyperlink" Target="http://cas.umw.edu/physics/people/faculty/" TargetMode="External"/><Relationship Id="rId4" Type="http://schemas.openxmlformats.org/officeDocument/2006/relationships/hyperlink" Target="http://cas.umw.edu/chemistry/about-the-department/facult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as.umw.edu/dean/signing-up-for-a-ures-projec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l.edu/education/summer-courses/" TargetMode="External"/><Relationship Id="rId2" Type="http://schemas.openxmlformats.org/officeDocument/2006/relationships/hyperlink" Target="http://www.mbl.edu/education/undergraduate-program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researcher/2056738532_Werner_Wieland" TargetMode="External"/><Relationship Id="rId3" Type="http://schemas.openxmlformats.org/officeDocument/2006/relationships/hyperlink" Target="http://cas.umw.edu/student-research-and-creativity-symposium/" TargetMode="External"/><Relationship Id="rId7" Type="http://schemas.openxmlformats.org/officeDocument/2006/relationships/hyperlink" Target="https://www.researchgate.net/researcher/2056742333_Abbie_Tom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researcher/2056722755_Ben_Kisila" TargetMode="External"/><Relationship Id="rId11" Type="http://schemas.openxmlformats.org/officeDocument/2006/relationships/hyperlink" Target="http://www.bioone.org/doi/abs/10.1648/0273-8570-76.3.287#n1" TargetMode="External"/><Relationship Id="rId5" Type="http://schemas.openxmlformats.org/officeDocument/2006/relationships/hyperlink" Target="https://www.researchgate.net/researcher/76308140_Alan_B_Griffith" TargetMode="External"/><Relationship Id="rId10" Type="http://schemas.openxmlformats.org/officeDocument/2006/relationships/hyperlink" Target="https://www.researchgate.net/researcher/2056728300_Emily_Alberto" TargetMode="External"/><Relationship Id="rId4" Type="http://schemas.openxmlformats.org/officeDocument/2006/relationships/hyperlink" Target="https://www.researchgate.net/publication/267283278_Dam_removal_hydrogeology_and_biological_systems_Data_from_a_freshwater_tidal_system" TargetMode="External"/><Relationship Id="rId9" Type="http://schemas.openxmlformats.org/officeDocument/2006/relationships/hyperlink" Target="https://www.researchgate.net/researcher/2056738349_Shelby_Zeloni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brown.edu/bug/summer-internship-database" TargetMode="External"/><Relationship Id="rId2" Type="http://schemas.openxmlformats.org/officeDocument/2006/relationships/hyperlink" Target="http://www.aps.org/careers/employment/internships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society.org/links/intrnshp.htm" TargetMode="External"/><Relationship Id="rId4" Type="http://schemas.openxmlformats.org/officeDocument/2006/relationships/hyperlink" Target="http://www.getexperience.dreamhoster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cademics.umw.edu/academicandcareerservices/internships/#__utma=1.1759367070.1391018144.1414513255.1414516079.91&amp;__utmb=1.1.10.1414516079&amp;__utmc=1&amp;__utmx=-&amp;__utmz=1.1396386231.33.28.utmcsr=umw.edu|utmccn=%28referral%29|utmcmd=referral|utmcct=/&amp;__utmv=-&amp;__utmk=6872014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.energy.gov/wdts/suli/" TargetMode="External"/><Relationship Id="rId3" Type="http://schemas.openxmlformats.org/officeDocument/2006/relationships/hyperlink" Target="http://academics.umw.edu/academicandcareerservices/employ-an-eagle/" TargetMode="External"/><Relationship Id="rId7" Type="http://schemas.openxmlformats.org/officeDocument/2006/relationships/hyperlink" Target="http://www.nsf.gov/careers/careertypes/pathways.jsp" TargetMode="External"/><Relationship Id="rId2" Type="http://schemas.openxmlformats.org/officeDocument/2006/relationships/hyperlink" Target="http://academics.umw.edu/academicandcareerservices/links-to-internship-opportunit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bijobs.gov/2.asp" TargetMode="External"/><Relationship Id="rId5" Type="http://schemas.openxmlformats.org/officeDocument/2006/relationships/hyperlink" Target="http://www.science.gov/internships/" TargetMode="External"/><Relationship Id="rId4" Type="http://schemas.openxmlformats.org/officeDocument/2006/relationships/hyperlink" Target="http://www.aaas.org/page/internship-opportunities" TargetMode="External"/><Relationship Id="rId9" Type="http://schemas.openxmlformats.org/officeDocument/2006/relationships/hyperlink" Target="http://biology.brown.edu/bug/summer-internship-databa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mary-washington.experience.com/experience/log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86800" cy="1470025"/>
          </a:xfrm>
        </p:spPr>
        <p:txBody>
          <a:bodyPr/>
          <a:lstStyle/>
          <a:p>
            <a:r>
              <a:rPr lang="en-US" dirty="0" smtClean="0"/>
              <a:t>Internships and Research Experiences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80010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do them</a:t>
            </a:r>
          </a:p>
          <a:p>
            <a:r>
              <a:rPr lang="en-US" sz="2800" dirty="0" smtClean="0"/>
              <a:t>Where to find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1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Stated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a target through self assessment, research and networking				</a:t>
            </a:r>
          </a:p>
          <a:p>
            <a:r>
              <a:rPr lang="en-US" dirty="0" smtClean="0"/>
              <a:t>Gather Needed Information (required coursework/ experience, required education, application method/deadlines, etc.)</a:t>
            </a:r>
          </a:p>
          <a:p>
            <a:r>
              <a:rPr lang="en-US" dirty="0" smtClean="0"/>
              <a:t>Prepare</a:t>
            </a:r>
          </a:p>
          <a:p>
            <a:pPr lvl="1"/>
            <a:r>
              <a:rPr lang="en-US" dirty="0" smtClean="0"/>
              <a:t>Resume/cover letter</a:t>
            </a:r>
          </a:p>
          <a:p>
            <a:pPr lvl="1"/>
            <a:r>
              <a:rPr lang="en-US" dirty="0" smtClean="0"/>
              <a:t>Networking- </a:t>
            </a:r>
            <a:r>
              <a:rPr lang="en-US" dirty="0" smtClean="0">
                <a:hlinkClick r:id="rId2"/>
              </a:rPr>
              <a:t>Eagle Connections</a:t>
            </a:r>
            <a:endParaRPr lang="en-US" dirty="0" smtClean="0"/>
          </a:p>
          <a:p>
            <a:pPr lvl="1"/>
            <a:r>
              <a:rPr lang="en-US" dirty="0" smtClean="0"/>
              <a:t>Search for opportunities/make connections</a:t>
            </a:r>
          </a:p>
          <a:p>
            <a:pPr lvl="1"/>
            <a:r>
              <a:rPr lang="en-US" dirty="0" smtClean="0"/>
              <a:t>Interviewing Practice</a:t>
            </a:r>
          </a:p>
          <a:p>
            <a:r>
              <a:rPr lang="en-US" dirty="0" smtClean="0"/>
              <a:t>Apply</a:t>
            </a:r>
          </a:p>
        </p:txBody>
      </p:sp>
    </p:spTree>
    <p:extLst>
      <p:ext uri="{BB962C8B-B14F-4D97-AF65-F5344CB8AC3E}">
        <p14:creationId xmlns:p14="http://schemas.microsoft.com/office/powerpoint/2010/main" val="439482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Actively participate in on-going scientific research</a:t>
            </a:r>
          </a:p>
          <a:p>
            <a:pPr lvl="1"/>
            <a:r>
              <a:rPr lang="en-US" dirty="0" smtClean="0"/>
              <a:t>Hands on collecting and analyzing data</a:t>
            </a:r>
          </a:p>
          <a:p>
            <a:r>
              <a:rPr lang="en-US" dirty="0" smtClean="0"/>
              <a:t>May be used as an internship</a:t>
            </a:r>
          </a:p>
          <a:p>
            <a:r>
              <a:rPr lang="en-US" dirty="0" smtClean="0"/>
              <a:t>May be used as other academic credit including major credit</a:t>
            </a:r>
          </a:p>
          <a:p>
            <a:r>
              <a:rPr lang="en-US" dirty="0" smtClean="0"/>
              <a:t>May be on campus or off campus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82" y="1905000"/>
            <a:ext cx="3663025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3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On-Campus Research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Requires a Faculty Mentor</a:t>
            </a:r>
          </a:p>
          <a:p>
            <a:pPr lvl="1"/>
            <a:r>
              <a:rPr lang="en-US" dirty="0" smtClean="0"/>
              <a:t>Search faculty research interests to identify an area of interest</a:t>
            </a:r>
          </a:p>
          <a:p>
            <a:pPr lvl="2"/>
            <a:r>
              <a:rPr lang="en-US" dirty="0" smtClean="0"/>
              <a:t>Look at faculty profiles on UMW WEB page</a:t>
            </a:r>
          </a:p>
          <a:p>
            <a:pPr lvl="2"/>
            <a:r>
              <a:rPr lang="en-US" dirty="0" smtClean="0">
                <a:hlinkClick r:id="rId2"/>
              </a:rPr>
              <a:t>Biology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Earth and Environmental Science</a:t>
            </a:r>
            <a:endParaRPr lang="en-US" dirty="0"/>
          </a:p>
          <a:p>
            <a:pPr lvl="2"/>
            <a:r>
              <a:rPr lang="en-US" dirty="0" smtClean="0">
                <a:hlinkClick r:id="rId4"/>
              </a:rPr>
              <a:t>Chemistry</a:t>
            </a:r>
            <a:endParaRPr lang="en-US" dirty="0"/>
          </a:p>
          <a:p>
            <a:pPr lvl="2"/>
            <a:r>
              <a:rPr lang="en-US" dirty="0" smtClean="0">
                <a:hlinkClick r:id="rId5"/>
              </a:rPr>
              <a:t>Physics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Do a Browser search to look for </a:t>
            </a:r>
            <a:r>
              <a:rPr lang="en-US" dirty="0" smtClean="0">
                <a:hlinkClick r:id="rId6"/>
              </a:rPr>
              <a:t>publications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Join </a:t>
            </a:r>
            <a:r>
              <a:rPr lang="en-US" dirty="0" err="1" smtClean="0">
                <a:hlinkClick r:id="rId7"/>
              </a:rPr>
              <a:t>ResearchGate</a:t>
            </a:r>
            <a:r>
              <a:rPr lang="en-US" dirty="0" smtClean="0"/>
              <a:t> to look for publications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Campus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Coursework</a:t>
            </a:r>
          </a:p>
          <a:p>
            <a:pPr lvl="1"/>
            <a:r>
              <a:rPr lang="en-US" dirty="0"/>
              <a:t>URES 197 </a:t>
            </a:r>
          </a:p>
          <a:p>
            <a:pPr lvl="2"/>
            <a:r>
              <a:rPr lang="en-US" dirty="0"/>
              <a:t>Sign up through the </a:t>
            </a:r>
            <a:r>
              <a:rPr lang="en-US" dirty="0">
                <a:hlinkClick r:id="rId2"/>
              </a:rPr>
              <a:t>CAS Deans office</a:t>
            </a:r>
            <a:endParaRPr lang="en-US" dirty="0"/>
          </a:p>
          <a:p>
            <a:pPr lvl="1"/>
            <a:r>
              <a:rPr lang="en-US" dirty="0"/>
              <a:t>491 (Independent Study)</a:t>
            </a:r>
          </a:p>
          <a:p>
            <a:pPr lvl="2"/>
            <a:r>
              <a:rPr lang="en-US" dirty="0"/>
              <a:t>Sign up by special add form (green sheet)</a:t>
            </a:r>
          </a:p>
          <a:p>
            <a:r>
              <a:rPr lang="en-US" dirty="0" smtClean="0"/>
              <a:t>Summer </a:t>
            </a:r>
            <a:r>
              <a:rPr lang="en-US" dirty="0"/>
              <a:t>Science Program</a:t>
            </a:r>
          </a:p>
          <a:p>
            <a:pPr lvl="1"/>
            <a:r>
              <a:rPr lang="en-US" dirty="0"/>
              <a:t>Work with a faculty over the 2 summer sessions</a:t>
            </a:r>
          </a:p>
          <a:p>
            <a:pPr lvl="1"/>
            <a:r>
              <a:rPr lang="en-US" dirty="0"/>
              <a:t>Receive a stipend, room and board and expenses for supplies</a:t>
            </a:r>
          </a:p>
          <a:p>
            <a:pPr lvl="1"/>
            <a:r>
              <a:rPr lang="en-US" dirty="0"/>
              <a:t>2 students/faculty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URES and 491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URES can be done in any discipline (not counted in major)</a:t>
            </a:r>
          </a:p>
          <a:p>
            <a:pPr lvl="1"/>
            <a:r>
              <a:rPr lang="en-US" dirty="0" smtClean="0"/>
              <a:t>Students are generally working with a faculty member or other students on a project that is already developed</a:t>
            </a:r>
          </a:p>
          <a:p>
            <a:pPr lvl="1"/>
            <a:r>
              <a:rPr lang="en-US" dirty="0"/>
              <a:t>Can only sign up for 2 URES </a:t>
            </a:r>
            <a:r>
              <a:rPr lang="en-US" dirty="0" smtClean="0"/>
              <a:t>total</a:t>
            </a:r>
          </a:p>
          <a:p>
            <a:pPr lvl="1"/>
            <a:r>
              <a:rPr lang="en-US" dirty="0"/>
              <a:t>Final report is required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491 done in major discipline (credits toward major)</a:t>
            </a:r>
          </a:p>
          <a:p>
            <a:pPr lvl="1"/>
            <a:r>
              <a:rPr lang="en-US" dirty="0" smtClean="0"/>
              <a:t>Students typically develop or help develop project with faculty mentor</a:t>
            </a:r>
          </a:p>
          <a:p>
            <a:pPr lvl="1"/>
            <a:r>
              <a:rPr lang="en-US" dirty="0" smtClean="0"/>
              <a:t>Students are given greater responsibility for project</a:t>
            </a:r>
          </a:p>
          <a:p>
            <a:pPr lvl="1"/>
            <a:r>
              <a:rPr lang="en-US" dirty="0" smtClean="0"/>
              <a:t>Honors in discipline may be 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Research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31735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 them same place as internships</a:t>
            </a:r>
          </a:p>
          <a:p>
            <a:pPr lvl="1"/>
            <a:r>
              <a:rPr lang="en-US" dirty="0" smtClean="0"/>
              <a:t>Search WEB</a:t>
            </a:r>
          </a:p>
          <a:p>
            <a:pPr lvl="1"/>
            <a:r>
              <a:rPr lang="en-US" dirty="0" smtClean="0"/>
              <a:t>Look at </a:t>
            </a:r>
            <a:r>
              <a:rPr lang="en-US" dirty="0" smtClean="0">
                <a:hlinkClick r:id="rId2"/>
              </a:rPr>
              <a:t>Field Stations</a:t>
            </a:r>
            <a:endParaRPr lang="en-US" dirty="0" smtClean="0"/>
          </a:p>
          <a:p>
            <a:r>
              <a:rPr lang="en-US" dirty="0" smtClean="0"/>
              <a:t>Look at advertisements on Bulletin Boards in hallways</a:t>
            </a:r>
          </a:p>
          <a:p>
            <a:pPr lvl="1"/>
            <a:r>
              <a:rPr lang="en-US" dirty="0" smtClean="0"/>
              <a:t>Take </a:t>
            </a:r>
            <a:r>
              <a:rPr lang="en-US" dirty="0" smtClean="0">
                <a:hlinkClick r:id="rId3"/>
              </a:rPr>
              <a:t>summer classes </a:t>
            </a:r>
            <a:r>
              <a:rPr lang="en-US" dirty="0" smtClean="0"/>
              <a:t>at field stations</a:t>
            </a:r>
          </a:p>
          <a:p>
            <a:pPr lvl="2"/>
            <a:r>
              <a:rPr lang="en-US" dirty="0" smtClean="0"/>
              <a:t>Not all classes are Field classes</a:t>
            </a:r>
          </a:p>
          <a:p>
            <a:pPr lvl="2"/>
            <a:r>
              <a:rPr lang="en-US" dirty="0" smtClean="0"/>
              <a:t>Can get financial assistance</a:t>
            </a:r>
            <a:endParaRPr lang="en-US" dirty="0"/>
          </a:p>
        </p:txBody>
      </p:sp>
      <p:pic>
        <p:nvPicPr>
          <p:cNvPr id="4098" name="Picture 2" descr="C:\Users\dodell\AppData\Local\Microsoft\Windows\Temporary Internet Files\Content.Outlook\IPT1X2UV\IMAG20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-134" r="25487" b="134"/>
          <a:stretch/>
        </p:blipFill>
        <p:spPr bwMode="auto">
          <a:xfrm>
            <a:off x="5211030" y="1524000"/>
            <a:ext cx="3932970" cy="32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dell\AppData\Local\Microsoft\Windows\Temporary Internet Files\Content.Outlook\IPT1X2UV\IMAG2064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54226"/>
            <a:ext cx="2971800" cy="16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advantages of doing a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Students gain experience giving professional presentations</a:t>
            </a:r>
          </a:p>
          <a:p>
            <a:pPr lvl="2"/>
            <a:r>
              <a:rPr lang="en-US" dirty="0" smtClean="0"/>
              <a:t>Students may present at </a:t>
            </a:r>
            <a:r>
              <a:rPr lang="en-US" dirty="0" smtClean="0">
                <a:hlinkClick r:id="rId3"/>
              </a:rPr>
              <a:t>Student Research and Creativity Day</a:t>
            </a:r>
            <a:endParaRPr lang="en-US" dirty="0" smtClean="0"/>
          </a:p>
          <a:p>
            <a:pPr lvl="2"/>
            <a:r>
              <a:rPr lang="en-US" dirty="0" smtClean="0"/>
              <a:t>Local/National Scientific Conferences</a:t>
            </a:r>
          </a:p>
          <a:p>
            <a:pPr lvl="3"/>
            <a:r>
              <a:rPr lang="en-US" b="1" dirty="0"/>
              <a:t>Conference Paper: </a:t>
            </a:r>
            <a:r>
              <a:rPr lang="en-US" b="1" dirty="0">
                <a:hlinkClick r:id="rId4"/>
              </a:rPr>
              <a:t>Dam removal, hydrogeology, and biological systems: Data from a freshwater, tidal system </a:t>
            </a:r>
            <a:r>
              <a:rPr lang="en-US" b="1" dirty="0" smtClean="0"/>
              <a:t>  </a:t>
            </a:r>
            <a:r>
              <a:rPr lang="en-US" dirty="0" smtClean="0">
                <a:hlinkClick r:id="rId5"/>
              </a:rPr>
              <a:t>Alan </a:t>
            </a:r>
            <a:r>
              <a:rPr lang="en-US" dirty="0">
                <a:hlinkClick r:id="rId5"/>
              </a:rPr>
              <a:t>B. Griffith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Ben Kisila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Abbie Tomba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Werner Wieland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Shelby </a:t>
            </a:r>
            <a:r>
              <a:rPr lang="en-US" dirty="0" err="1">
                <a:hlinkClick r:id="rId9"/>
              </a:rPr>
              <a:t>Zelonis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Emily Alberto</a:t>
            </a:r>
            <a:r>
              <a:rPr lang="en-US" dirty="0"/>
              <a:t> 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Students may be co-authors on Scientific Publications</a:t>
            </a:r>
          </a:p>
          <a:p>
            <a:pPr lvl="2"/>
            <a:r>
              <a:rPr lang="en-US" b="1" dirty="0"/>
              <a:t>Do song-phrase production rate and song versatility honestly communicate male parental quality in the Gray </a:t>
            </a:r>
            <a:r>
              <a:rPr lang="en-US" b="1" dirty="0" smtClean="0"/>
              <a:t>Catbird?  </a:t>
            </a:r>
            <a:r>
              <a:rPr lang="en-US" dirty="0" smtClean="0"/>
              <a:t>Andrew </a:t>
            </a:r>
            <a:r>
              <a:rPr lang="en-US" dirty="0"/>
              <a:t>S. Dolby</a:t>
            </a:r>
            <a:r>
              <a:rPr lang="en-US" baseline="30000" dirty="0">
                <a:hlinkClick r:id="rId11"/>
              </a:rPr>
              <a:t>1</a:t>
            </a:r>
            <a:r>
              <a:rPr lang="en-US" b="1" dirty="0"/>
              <a:t>, </a:t>
            </a:r>
            <a:r>
              <a:rPr lang="en-US" dirty="0"/>
              <a:t>Charles E. Clarkson, Eric T. Haas, Jennifer K. Miller, Layne E. Havens, and Brandon K. </a:t>
            </a:r>
            <a:r>
              <a:rPr lang="en-US" dirty="0" smtClean="0"/>
              <a:t>Cox     Department </a:t>
            </a:r>
            <a:r>
              <a:rPr lang="en-US" dirty="0"/>
              <a:t>of Biological Sciences, University of Mary Washington, 1301 College Avenue, Fredericksburg, Virginia 22401 USA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places to find Experiences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Professional </a:t>
            </a:r>
            <a:r>
              <a:rPr lang="en-US" dirty="0" smtClean="0"/>
              <a:t>Organizations. </a:t>
            </a:r>
            <a:r>
              <a:rPr lang="en-US" dirty="0" smtClean="0"/>
              <a:t>They often have jobs/internships and research opportunities posted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Physics</a:t>
            </a:r>
            <a:endParaRPr lang="en-US" dirty="0" smtClean="0"/>
          </a:p>
          <a:p>
            <a:r>
              <a:rPr lang="en-US" dirty="0">
                <a:hlinkClick r:id="rId3"/>
              </a:rPr>
              <a:t>Biology</a:t>
            </a:r>
            <a:endParaRPr lang="en-US" dirty="0"/>
          </a:p>
          <a:p>
            <a:r>
              <a:rPr lang="en-US" dirty="0" smtClean="0">
                <a:hlinkClick r:id="rId4"/>
              </a:rPr>
              <a:t>Chemistry</a:t>
            </a:r>
            <a:endParaRPr lang="en-US" dirty="0"/>
          </a:p>
          <a:p>
            <a:r>
              <a:rPr lang="en-US" dirty="0" smtClean="0">
                <a:hlinkClick r:id="rId5"/>
              </a:rPr>
              <a:t>Earth and Environmental Science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2487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Internships vs Research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give you experience in the field</a:t>
            </a:r>
          </a:p>
          <a:p>
            <a:r>
              <a:rPr lang="en-US" dirty="0" smtClean="0"/>
              <a:t>Both allow you to create connections</a:t>
            </a:r>
          </a:p>
          <a:p>
            <a:r>
              <a:rPr lang="en-US" dirty="0" smtClean="0"/>
              <a:t>Both fill the experiential learning requirement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Internships (done off campus)</a:t>
            </a:r>
          </a:p>
          <a:p>
            <a:pPr lvl="1"/>
            <a:r>
              <a:rPr lang="en-US" dirty="0" smtClean="0"/>
              <a:t>Any 499 class</a:t>
            </a:r>
          </a:p>
          <a:p>
            <a:pPr lvl="1"/>
            <a:r>
              <a:rPr lang="en-US" dirty="0" smtClean="0"/>
              <a:t>Any discipline</a:t>
            </a:r>
          </a:p>
          <a:p>
            <a:pPr lvl="1"/>
            <a:r>
              <a:rPr lang="en-US" dirty="0" smtClean="0"/>
              <a:t>Does not count in Biology major</a:t>
            </a:r>
          </a:p>
          <a:p>
            <a:r>
              <a:rPr lang="en-US" dirty="0" smtClean="0"/>
              <a:t>Research Experiences</a:t>
            </a:r>
          </a:p>
          <a:p>
            <a:pPr lvl="1"/>
            <a:r>
              <a:rPr lang="en-US" dirty="0" smtClean="0"/>
              <a:t>Any URES 197</a:t>
            </a:r>
          </a:p>
          <a:p>
            <a:pPr lvl="1"/>
            <a:r>
              <a:rPr lang="en-US" dirty="0" smtClean="0"/>
              <a:t>Any 491</a:t>
            </a:r>
          </a:p>
          <a:p>
            <a:pPr lvl="1"/>
            <a:r>
              <a:rPr lang="en-US" dirty="0" smtClean="0"/>
              <a:t>May be done off campus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486400" cy="4830763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Personal</a:t>
            </a:r>
            <a:r>
              <a:rPr lang="en-US" b="1" i="1" dirty="0"/>
              <a:t>:</a:t>
            </a:r>
            <a:endParaRPr lang="en-US" dirty="0"/>
          </a:p>
          <a:p>
            <a:pPr lvl="1"/>
            <a:r>
              <a:rPr lang="en-US" dirty="0"/>
              <a:t>Boost your maturity and self-confidence</a:t>
            </a:r>
          </a:p>
          <a:p>
            <a:pPr lvl="1"/>
            <a:r>
              <a:rPr lang="en-US" dirty="0"/>
              <a:t>Enjoy a greater clarity about career decisions</a:t>
            </a:r>
          </a:p>
          <a:p>
            <a:pPr lvl="1"/>
            <a:r>
              <a:rPr lang="en-US" dirty="0"/>
              <a:t>Improve your human relations skills</a:t>
            </a:r>
          </a:p>
          <a:p>
            <a:pPr lvl="1"/>
            <a:r>
              <a:rPr lang="en-US" dirty="0"/>
              <a:t>Prepare for life after graduation</a:t>
            </a:r>
          </a:p>
          <a:p>
            <a:endParaRPr lang="en-US" b="1" i="1" dirty="0" smtClean="0"/>
          </a:p>
          <a:p>
            <a:r>
              <a:rPr lang="en-US" b="1" i="1" dirty="0" smtClean="0"/>
              <a:t>Academic</a:t>
            </a:r>
            <a:r>
              <a:rPr lang="en-US" b="1" i="1" dirty="0"/>
              <a:t>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Integrate </a:t>
            </a:r>
            <a:r>
              <a:rPr lang="en-US" dirty="0"/>
              <a:t>classroom theory with real-life experiences</a:t>
            </a:r>
          </a:p>
          <a:p>
            <a:pPr lvl="1"/>
            <a:r>
              <a:rPr lang="en-US" dirty="0"/>
              <a:t>Understand the relevance of your course work</a:t>
            </a:r>
          </a:p>
          <a:p>
            <a:pPr lvl="1"/>
            <a:r>
              <a:rPr lang="en-US" dirty="0"/>
              <a:t>Increase your motivation to learn</a:t>
            </a:r>
          </a:p>
          <a:p>
            <a:pPr lvl="1"/>
            <a:r>
              <a:rPr lang="en-US" dirty="0"/>
              <a:t>Use resources that are not available on campus</a:t>
            </a:r>
          </a:p>
          <a:p>
            <a:r>
              <a:rPr lang="en-US" b="1" i="1" dirty="0"/>
              <a:t>Professional: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Explore </a:t>
            </a:r>
            <a:r>
              <a:rPr lang="en-US" dirty="0"/>
              <a:t>a potential career field</a:t>
            </a:r>
          </a:p>
          <a:p>
            <a:pPr lvl="1"/>
            <a:r>
              <a:rPr lang="en-US" dirty="0"/>
              <a:t>Develop career-related skills and abilities</a:t>
            </a:r>
          </a:p>
          <a:p>
            <a:pPr lvl="1"/>
            <a:r>
              <a:rPr lang="en-US" dirty="0"/>
              <a:t>Observe professional people and behavior</a:t>
            </a:r>
          </a:p>
          <a:p>
            <a:pPr lvl="1"/>
            <a:r>
              <a:rPr lang="en-US" dirty="0"/>
              <a:t>Build a network of professional contacts, potentially developing mentoring relationships</a:t>
            </a:r>
          </a:p>
          <a:p>
            <a:pPr lvl="1"/>
            <a:r>
              <a:rPr lang="en-US" dirty="0"/>
              <a:t>Gain a competitive edge for employment or graduate school admission</a:t>
            </a:r>
          </a:p>
          <a:p>
            <a:r>
              <a:rPr lang="en-US" b="1" i="1" dirty="0"/>
              <a:t>Financial:</a:t>
            </a:r>
            <a:endParaRPr lang="en-US" dirty="0"/>
          </a:p>
          <a:p>
            <a:pPr lvl="1"/>
            <a:r>
              <a:rPr lang="en-US" dirty="0"/>
              <a:t>Approximately 50% of all interns receive some form of compensation</a:t>
            </a:r>
          </a:p>
          <a:p>
            <a:pPr lvl="1"/>
            <a:r>
              <a:rPr lang="en-US" dirty="0"/>
              <a:t>Subsidize tuition costs or use for transportation expenses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Internships  XXXX499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taken for academic credit (and graded)</a:t>
            </a:r>
          </a:p>
          <a:p>
            <a:pPr lvl="1"/>
            <a:r>
              <a:rPr lang="en-US" dirty="0" smtClean="0"/>
              <a:t>Credits are variable</a:t>
            </a:r>
          </a:p>
          <a:p>
            <a:pPr lvl="2"/>
            <a:r>
              <a:rPr lang="en-US" dirty="0" smtClean="0"/>
              <a:t>1 credit hour = 42 hours of internship activity</a:t>
            </a:r>
          </a:p>
          <a:p>
            <a:pPr lvl="2"/>
            <a:r>
              <a:rPr lang="en-US" dirty="0" smtClean="0"/>
              <a:t>2 credit hours = 84 hours</a:t>
            </a:r>
          </a:p>
          <a:p>
            <a:pPr lvl="2"/>
            <a:r>
              <a:rPr lang="en-US" dirty="0" smtClean="0"/>
              <a:t>More than 6 credit hours needs special permission</a:t>
            </a:r>
          </a:p>
          <a:p>
            <a:r>
              <a:rPr lang="en-US" dirty="0" smtClean="0"/>
              <a:t>Steps to enrolling for XXXX499</a:t>
            </a:r>
          </a:p>
          <a:p>
            <a:pPr lvl="1"/>
            <a:r>
              <a:rPr lang="en-US" dirty="0" smtClean="0"/>
              <a:t>Identify an agency</a:t>
            </a:r>
          </a:p>
          <a:p>
            <a:pPr lvl="1"/>
            <a:r>
              <a:rPr lang="en-US" dirty="0" smtClean="0"/>
              <a:t>Find a faculty mentor</a:t>
            </a:r>
          </a:p>
          <a:p>
            <a:pPr lvl="1"/>
            <a:r>
              <a:rPr lang="en-US" dirty="0" smtClean="0"/>
              <a:t>Fill out and submit the Internship Contract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Internship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through </a:t>
            </a:r>
            <a:r>
              <a:rPr lang="en-US" dirty="0" smtClean="0">
                <a:hlinkClick r:id="rId2"/>
              </a:rPr>
              <a:t>Office of Academic and Career Services</a:t>
            </a:r>
            <a:endParaRPr lang="en-US" dirty="0" smtClean="0"/>
          </a:p>
          <a:p>
            <a:pPr lvl="1"/>
            <a:r>
              <a:rPr lang="en-US" dirty="0" smtClean="0"/>
              <a:t>Fill out completely</a:t>
            </a:r>
          </a:p>
          <a:p>
            <a:pPr lvl="1"/>
            <a:r>
              <a:rPr lang="en-US" dirty="0" smtClean="0"/>
              <a:t>Get appropriate signatures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 in to Office</a:t>
            </a:r>
          </a:p>
          <a:p>
            <a:r>
              <a:rPr lang="en-US" dirty="0" smtClean="0"/>
              <a:t>Activities at end depend on your Faculty Sponsor</a:t>
            </a:r>
          </a:p>
          <a:p>
            <a:pPr lvl="1"/>
            <a:r>
              <a:rPr lang="en-US" dirty="0" smtClean="0"/>
              <a:t>Supervisor will assess your activities</a:t>
            </a:r>
          </a:p>
          <a:p>
            <a:pPr lvl="1"/>
            <a:r>
              <a:rPr lang="en-US" dirty="0" smtClean="0"/>
              <a:t>Faculty sponsor will assign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Internships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When to do them?</a:t>
            </a:r>
          </a:p>
          <a:p>
            <a:pPr lvl="1"/>
            <a:r>
              <a:rPr lang="en-US" dirty="0" smtClean="0"/>
              <a:t>during Academic year</a:t>
            </a:r>
          </a:p>
          <a:p>
            <a:pPr lvl="1"/>
            <a:r>
              <a:rPr lang="en-US" dirty="0" smtClean="0"/>
              <a:t>between semesters</a:t>
            </a:r>
          </a:p>
          <a:p>
            <a:pPr lvl="1"/>
            <a:r>
              <a:rPr lang="en-US" dirty="0" smtClean="0"/>
              <a:t>in the summer</a:t>
            </a:r>
          </a:p>
          <a:p>
            <a:r>
              <a:rPr lang="en-US" dirty="0" smtClean="0"/>
              <a:t>Kinds of Internships?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Zoological/Botanical</a:t>
            </a:r>
          </a:p>
          <a:p>
            <a:pPr lvl="1"/>
            <a:r>
              <a:rPr lang="en-US" dirty="0" smtClean="0"/>
              <a:t>Ecological</a:t>
            </a:r>
          </a:p>
          <a:p>
            <a:pPr lvl="1"/>
            <a:r>
              <a:rPr lang="en-US" dirty="0" smtClean="0"/>
              <a:t>Museums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358627" cy="223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and how to Find internships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of Academic and Career Services</a:t>
            </a:r>
          </a:p>
          <a:p>
            <a:pPr lvl="1"/>
            <a:r>
              <a:rPr lang="en-US" dirty="0" smtClean="0">
                <a:hlinkClick r:id="rId2"/>
              </a:rPr>
              <a:t>Links to sites posting internships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Employ-an Eagle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err="1" smtClean="0"/>
              <a:t>WEBsites</a:t>
            </a:r>
            <a:r>
              <a:rPr lang="en-US" dirty="0" smtClean="0"/>
              <a:t> (do a WEB browser search)</a:t>
            </a:r>
          </a:p>
          <a:p>
            <a:pPr lvl="1"/>
            <a:r>
              <a:rPr lang="en-US" dirty="0" smtClean="0">
                <a:hlinkClick r:id="rId4"/>
              </a:rPr>
              <a:t>AAAS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Science.gov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FBI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NSF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Department of Energy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Brown University Data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E sam cropped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133600"/>
            <a:ext cx="2801303" cy="283676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Employ-An-Eagle provides    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2648" y="1600200"/>
            <a:ext cx="5635752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dirty="0" smtClean="0"/>
              <a:t>Online job and internship listings</a:t>
            </a:r>
          </a:p>
          <a:p>
            <a:pPr eaLnBrk="1" hangingPunct="1"/>
            <a:r>
              <a:rPr lang="en-US" sz="3000" dirty="0" smtClean="0"/>
              <a:t>Our resume referral site</a:t>
            </a:r>
          </a:p>
          <a:p>
            <a:pPr eaLnBrk="1" hangingPunct="1"/>
            <a:r>
              <a:rPr lang="en-US" sz="3000" dirty="0" smtClean="0"/>
              <a:t>Sign up for on-campus interviews or CS events/workshops</a:t>
            </a:r>
          </a:p>
          <a:p>
            <a:pPr eaLnBrk="1" hangingPunct="1"/>
            <a:r>
              <a:rPr lang="en-US" sz="3000" dirty="0" smtClean="0"/>
              <a:t>Web space to store transcripts, cover letters or writing samples</a:t>
            </a:r>
          </a:p>
          <a:p>
            <a:pPr eaLnBrk="1" hangingPunct="1"/>
            <a:r>
              <a:rPr lang="en-US" sz="3000" dirty="0" smtClean="0"/>
              <a:t>Information on career fields and specific positions</a:t>
            </a:r>
          </a:p>
        </p:txBody>
      </p:sp>
    </p:spTree>
    <p:extLst>
      <p:ext uri="{BB962C8B-B14F-4D97-AF65-F5344CB8AC3E}">
        <p14:creationId xmlns:p14="http://schemas.microsoft.com/office/powerpoint/2010/main" val="227710346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Start Early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Large employers focus their recruiting efforts in the fall</a:t>
            </a:r>
          </a:p>
          <a:p>
            <a:r>
              <a:rPr lang="en-US" dirty="0" smtClean="0"/>
              <a:t>Federal Agencies often have fall deadlines (or earlier) due to the lengthy hiring process </a:t>
            </a:r>
          </a:p>
          <a:p>
            <a:pPr lvl="1"/>
            <a:r>
              <a:rPr lang="en-US" dirty="0" smtClean="0"/>
              <a:t>Deadlines are past for Spring-looking for summer interns now</a:t>
            </a:r>
          </a:p>
          <a:p>
            <a:pPr eaLnBrk="1" hangingPunct="1"/>
            <a:r>
              <a:rPr lang="en-US" dirty="0" smtClean="0"/>
              <a:t>Take advantage of </a:t>
            </a:r>
            <a:r>
              <a:rPr lang="en-US" b="1" dirty="0" smtClean="0"/>
              <a:t>all opportunities </a:t>
            </a:r>
          </a:p>
          <a:p>
            <a:pPr lvl="1"/>
            <a:r>
              <a:rPr lang="en-US" dirty="0" smtClean="0"/>
              <a:t>Think outside the box</a:t>
            </a:r>
          </a:p>
          <a:p>
            <a:pPr lvl="1"/>
            <a:r>
              <a:rPr lang="en-US" dirty="0" smtClean="0"/>
              <a:t>For example, there are internships at scientific journals if you are interested in science and in writing</a:t>
            </a:r>
          </a:p>
          <a:p>
            <a:r>
              <a:rPr lang="en-US" dirty="0" smtClean="0"/>
              <a:t>Make sure that you identify your skills, strengths and interests</a:t>
            </a:r>
          </a:p>
        </p:txBody>
      </p:sp>
    </p:spTree>
    <p:extLst>
      <p:ext uri="{BB962C8B-B14F-4D97-AF65-F5344CB8AC3E}">
        <p14:creationId xmlns:p14="http://schemas.microsoft.com/office/powerpoint/2010/main" val="365209896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244</TotalTime>
  <Words>926</Words>
  <Application>Microsoft Office PowerPoint</Application>
  <PresentationFormat>On-screen Show (4:3)</PresentationFormat>
  <Paragraphs>165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Decatur</vt:lpstr>
      <vt:lpstr>Internships and Research Experiences</vt:lpstr>
      <vt:lpstr>Internships vs Research Experiences</vt:lpstr>
      <vt:lpstr>Why do Them?</vt:lpstr>
      <vt:lpstr>Internships  XXXX499</vt:lpstr>
      <vt:lpstr>The Internship Contract</vt:lpstr>
      <vt:lpstr>About Internships</vt:lpstr>
      <vt:lpstr>Where and how to Find internships</vt:lpstr>
      <vt:lpstr>Employ-An-Eagle provides    </vt:lpstr>
      <vt:lpstr>Start Early</vt:lpstr>
      <vt:lpstr>Getting Stated</vt:lpstr>
      <vt:lpstr>Research Experiences</vt:lpstr>
      <vt:lpstr>On-Campus Research Experiences</vt:lpstr>
      <vt:lpstr>On Campus Experiences</vt:lpstr>
      <vt:lpstr>Difference between URES and 491</vt:lpstr>
      <vt:lpstr>External Research Experiences</vt:lpstr>
      <vt:lpstr>Other advantages of doing a Research Project</vt:lpstr>
      <vt:lpstr>Other places to find Experiences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Internships and Research Experiences</dc:title>
  <dc:creator>Administrator</dc:creator>
  <cp:lastModifiedBy>Administrator</cp:lastModifiedBy>
  <cp:revision>14</cp:revision>
  <dcterms:created xsi:type="dcterms:W3CDTF">2014-10-28T16:52:02Z</dcterms:created>
  <dcterms:modified xsi:type="dcterms:W3CDTF">2014-10-29T19:48:45Z</dcterms:modified>
</cp:coreProperties>
</file>